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59" r:id="rId21"/>
    <p:sldId id="260" r:id="rId22"/>
    <p:sldId id="261" r:id="rId23"/>
    <p:sldId id="290" r:id="rId24"/>
    <p:sldId id="293" r:id="rId25"/>
    <p:sldId id="297" r:id="rId26"/>
    <p:sldId id="296" r:id="rId27"/>
    <p:sldId id="298" r:id="rId28"/>
    <p:sldId id="299" r:id="rId29"/>
    <p:sldId id="274" r:id="rId30"/>
    <p:sldId id="294" r:id="rId31"/>
    <p:sldId id="275" r:id="rId32"/>
    <p:sldId id="276" r:id="rId33"/>
    <p:sldId id="301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C9"/>
    <a:srgbClr val="581D66"/>
    <a:srgbClr val="22A884"/>
    <a:srgbClr val="FDE722"/>
    <a:srgbClr val="7CD153"/>
    <a:srgbClr val="357E93"/>
    <a:srgbClr val="2A788E"/>
    <a:srgbClr val="414487"/>
    <a:srgbClr val="E5E5E5"/>
    <a:srgbClr val="FCE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4967" autoAdjust="0"/>
  </p:normalViewPr>
  <p:slideViewPr>
    <p:cSldViewPr snapToGrid="0" snapToObjects="1">
      <p:cViewPr varScale="1">
        <p:scale>
          <a:sx n="88" d="100"/>
          <a:sy n="88" d="100"/>
        </p:scale>
        <p:origin x="1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BCC951-85A8-46AC-8B91-40AADAEAF791}" type="doc">
      <dgm:prSet loTypeId="urn:microsoft.com/office/officeart/2005/8/layout/hProcess9" loCatId="process" qsTypeId="urn:microsoft.com/office/officeart/2005/8/quickstyle/simple2" qsCatId="simple" csTypeId="urn:microsoft.com/office/officeart/2005/8/colors/accent2_2" csCatId="accent2" phldr="1"/>
      <dgm:spPr/>
    </dgm:pt>
    <dgm:pt modelId="{B404E2C4-DC0F-456A-A3F4-822BDFEA7BD0}">
      <dgm:prSet phldrT="[Text]"/>
      <dgm:spPr/>
      <dgm:t>
        <a:bodyPr/>
        <a:lstStyle/>
        <a:p>
          <a:r>
            <a:rPr lang="en-US" dirty="0"/>
            <a:t>Corpus</a:t>
          </a:r>
        </a:p>
      </dgm:t>
    </dgm:pt>
    <dgm:pt modelId="{13BAD764-B72C-4FDB-8CC7-7BAA51FD5A56}" type="parTrans" cxnId="{A77D077D-EAD5-4BA8-BCB2-7A35959DDE79}">
      <dgm:prSet/>
      <dgm:spPr/>
      <dgm:t>
        <a:bodyPr/>
        <a:lstStyle/>
        <a:p>
          <a:endParaRPr lang="en-US"/>
        </a:p>
      </dgm:t>
    </dgm:pt>
    <dgm:pt modelId="{1300248D-4B21-4CA7-B758-A8DC621473AB}" type="sibTrans" cxnId="{A77D077D-EAD5-4BA8-BCB2-7A35959DDE79}">
      <dgm:prSet/>
      <dgm:spPr/>
      <dgm:t>
        <a:bodyPr/>
        <a:lstStyle/>
        <a:p>
          <a:endParaRPr lang="en-US"/>
        </a:p>
      </dgm:t>
    </dgm:pt>
    <dgm:pt modelId="{10E1ACD1-350E-49D6-A90B-CFDD08F98D28}">
      <dgm:prSet phldrT="[Text]"/>
      <dgm:spPr/>
      <dgm:t>
        <a:bodyPr/>
        <a:lstStyle/>
        <a:p>
          <a:r>
            <a:rPr lang="en-US" dirty="0"/>
            <a:t>Universal Sentence Encoder</a:t>
          </a:r>
        </a:p>
      </dgm:t>
    </dgm:pt>
    <dgm:pt modelId="{49ACF15C-F0A9-42CE-8B3C-3CFC64D8838D}" type="parTrans" cxnId="{A161DDE7-E277-4623-A69D-411670851F98}">
      <dgm:prSet/>
      <dgm:spPr/>
      <dgm:t>
        <a:bodyPr/>
        <a:lstStyle/>
        <a:p>
          <a:endParaRPr lang="en-US"/>
        </a:p>
      </dgm:t>
    </dgm:pt>
    <dgm:pt modelId="{1087FCFD-F83B-4FD9-9A3B-A9599FA0A2A7}" type="sibTrans" cxnId="{A161DDE7-E277-4623-A69D-411670851F98}">
      <dgm:prSet/>
      <dgm:spPr/>
      <dgm:t>
        <a:bodyPr/>
        <a:lstStyle/>
        <a:p>
          <a:endParaRPr lang="en-US"/>
        </a:p>
      </dgm:t>
    </dgm:pt>
    <dgm:pt modelId="{F5107818-B699-4C6D-9852-4544E0AED34E}">
      <dgm:prSet phldrT="[Text]"/>
      <dgm:spPr/>
      <dgm:t>
        <a:bodyPr/>
        <a:lstStyle/>
        <a:p>
          <a:r>
            <a:rPr lang="en-US" dirty="0"/>
            <a:t>512-Dimensional</a:t>
          </a:r>
        </a:p>
        <a:p>
          <a:r>
            <a:rPr lang="en-US" dirty="0"/>
            <a:t>Feature Vector</a:t>
          </a:r>
        </a:p>
      </dgm:t>
    </dgm:pt>
    <dgm:pt modelId="{749A996A-95A8-49EF-8A82-FAE826EDFDFC}" type="parTrans" cxnId="{D8CCD6DD-ECC1-4EBB-B65E-42FD8FC7F370}">
      <dgm:prSet/>
      <dgm:spPr/>
      <dgm:t>
        <a:bodyPr/>
        <a:lstStyle/>
        <a:p>
          <a:endParaRPr lang="en-US"/>
        </a:p>
      </dgm:t>
    </dgm:pt>
    <dgm:pt modelId="{C254BF99-0492-4D15-AC51-32B9C4E6FE6A}" type="sibTrans" cxnId="{D8CCD6DD-ECC1-4EBB-B65E-42FD8FC7F370}">
      <dgm:prSet/>
      <dgm:spPr/>
      <dgm:t>
        <a:bodyPr/>
        <a:lstStyle/>
        <a:p>
          <a:endParaRPr lang="en-US"/>
        </a:p>
      </dgm:t>
    </dgm:pt>
    <dgm:pt modelId="{D86B729E-BE14-4A5C-8EDB-9B8F5DA6389B}" type="pres">
      <dgm:prSet presAssocID="{58BCC951-85A8-46AC-8B91-40AADAEAF791}" presName="CompostProcess" presStyleCnt="0">
        <dgm:presLayoutVars>
          <dgm:dir/>
          <dgm:resizeHandles val="exact"/>
        </dgm:presLayoutVars>
      </dgm:prSet>
      <dgm:spPr/>
    </dgm:pt>
    <dgm:pt modelId="{EFAE9FC5-86BF-4556-8774-9757FB1E4253}" type="pres">
      <dgm:prSet presAssocID="{58BCC951-85A8-46AC-8B91-40AADAEAF791}" presName="arrow" presStyleLbl="bgShp" presStyleIdx="0" presStyleCnt="1"/>
      <dgm:spPr/>
    </dgm:pt>
    <dgm:pt modelId="{53929698-7701-4718-86A5-E58AB38B06B2}" type="pres">
      <dgm:prSet presAssocID="{58BCC951-85A8-46AC-8B91-40AADAEAF791}" presName="linearProcess" presStyleCnt="0"/>
      <dgm:spPr/>
    </dgm:pt>
    <dgm:pt modelId="{23C390B6-FD10-44A8-ABD3-30D548A8F834}" type="pres">
      <dgm:prSet presAssocID="{B404E2C4-DC0F-456A-A3F4-822BDFEA7BD0}" presName="textNode" presStyleLbl="node1" presStyleIdx="0" presStyleCnt="3">
        <dgm:presLayoutVars>
          <dgm:bulletEnabled val="1"/>
        </dgm:presLayoutVars>
      </dgm:prSet>
      <dgm:spPr/>
    </dgm:pt>
    <dgm:pt modelId="{D58B1036-7616-491D-B756-95F362B17022}" type="pres">
      <dgm:prSet presAssocID="{1300248D-4B21-4CA7-B758-A8DC621473AB}" presName="sibTrans" presStyleCnt="0"/>
      <dgm:spPr/>
    </dgm:pt>
    <dgm:pt modelId="{11F48BF3-30E2-4E84-86B4-C49B86A84F18}" type="pres">
      <dgm:prSet presAssocID="{10E1ACD1-350E-49D6-A90B-CFDD08F98D28}" presName="textNode" presStyleLbl="node1" presStyleIdx="1" presStyleCnt="3">
        <dgm:presLayoutVars>
          <dgm:bulletEnabled val="1"/>
        </dgm:presLayoutVars>
      </dgm:prSet>
      <dgm:spPr/>
    </dgm:pt>
    <dgm:pt modelId="{BDA039B6-E0EC-4540-B270-1B6BAFDFA55A}" type="pres">
      <dgm:prSet presAssocID="{1087FCFD-F83B-4FD9-9A3B-A9599FA0A2A7}" presName="sibTrans" presStyleCnt="0"/>
      <dgm:spPr/>
    </dgm:pt>
    <dgm:pt modelId="{3D417D44-1E95-4137-A740-C4E8A625CC40}" type="pres">
      <dgm:prSet presAssocID="{F5107818-B699-4C6D-9852-4544E0AED34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EAB9138-EDCA-4644-83F4-1CDCE4747D7B}" type="presOf" srcId="{58BCC951-85A8-46AC-8B91-40AADAEAF791}" destId="{D86B729E-BE14-4A5C-8EDB-9B8F5DA6389B}" srcOrd="0" destOrd="0" presId="urn:microsoft.com/office/officeart/2005/8/layout/hProcess9"/>
    <dgm:cxn modelId="{09BCA847-366F-4701-A32A-F36534F05094}" type="presOf" srcId="{B404E2C4-DC0F-456A-A3F4-822BDFEA7BD0}" destId="{23C390B6-FD10-44A8-ABD3-30D548A8F834}" srcOrd="0" destOrd="0" presId="urn:microsoft.com/office/officeart/2005/8/layout/hProcess9"/>
    <dgm:cxn modelId="{A77D077D-EAD5-4BA8-BCB2-7A35959DDE79}" srcId="{58BCC951-85A8-46AC-8B91-40AADAEAF791}" destId="{B404E2C4-DC0F-456A-A3F4-822BDFEA7BD0}" srcOrd="0" destOrd="0" parTransId="{13BAD764-B72C-4FDB-8CC7-7BAA51FD5A56}" sibTransId="{1300248D-4B21-4CA7-B758-A8DC621473AB}"/>
    <dgm:cxn modelId="{F440088E-5D32-45C4-A924-A13628D3FE6B}" type="presOf" srcId="{F5107818-B699-4C6D-9852-4544E0AED34E}" destId="{3D417D44-1E95-4137-A740-C4E8A625CC40}" srcOrd="0" destOrd="0" presId="urn:microsoft.com/office/officeart/2005/8/layout/hProcess9"/>
    <dgm:cxn modelId="{D8CCD6DD-ECC1-4EBB-B65E-42FD8FC7F370}" srcId="{58BCC951-85A8-46AC-8B91-40AADAEAF791}" destId="{F5107818-B699-4C6D-9852-4544E0AED34E}" srcOrd="2" destOrd="0" parTransId="{749A996A-95A8-49EF-8A82-FAE826EDFDFC}" sibTransId="{C254BF99-0492-4D15-AC51-32B9C4E6FE6A}"/>
    <dgm:cxn modelId="{A161DDE7-E277-4623-A69D-411670851F98}" srcId="{58BCC951-85A8-46AC-8B91-40AADAEAF791}" destId="{10E1ACD1-350E-49D6-A90B-CFDD08F98D28}" srcOrd="1" destOrd="0" parTransId="{49ACF15C-F0A9-42CE-8B3C-3CFC64D8838D}" sibTransId="{1087FCFD-F83B-4FD9-9A3B-A9599FA0A2A7}"/>
    <dgm:cxn modelId="{D19CAEF0-1E71-4A1C-BF09-03B2A2C60CA6}" type="presOf" srcId="{10E1ACD1-350E-49D6-A90B-CFDD08F98D28}" destId="{11F48BF3-30E2-4E84-86B4-C49B86A84F18}" srcOrd="0" destOrd="0" presId="urn:microsoft.com/office/officeart/2005/8/layout/hProcess9"/>
    <dgm:cxn modelId="{E0A76752-B98A-46CF-99C9-6EB3FBD3D42D}" type="presParOf" srcId="{D86B729E-BE14-4A5C-8EDB-9B8F5DA6389B}" destId="{EFAE9FC5-86BF-4556-8774-9757FB1E4253}" srcOrd="0" destOrd="0" presId="urn:microsoft.com/office/officeart/2005/8/layout/hProcess9"/>
    <dgm:cxn modelId="{8B393CA7-7986-4F15-A156-29C9BFDE996E}" type="presParOf" srcId="{D86B729E-BE14-4A5C-8EDB-9B8F5DA6389B}" destId="{53929698-7701-4718-86A5-E58AB38B06B2}" srcOrd="1" destOrd="0" presId="urn:microsoft.com/office/officeart/2005/8/layout/hProcess9"/>
    <dgm:cxn modelId="{C3A6731D-475A-4FA7-9EB2-BBC0527DBFA9}" type="presParOf" srcId="{53929698-7701-4718-86A5-E58AB38B06B2}" destId="{23C390B6-FD10-44A8-ABD3-30D548A8F834}" srcOrd="0" destOrd="0" presId="urn:microsoft.com/office/officeart/2005/8/layout/hProcess9"/>
    <dgm:cxn modelId="{80A4440E-CE3D-4B85-9BC3-945A095F81A9}" type="presParOf" srcId="{53929698-7701-4718-86A5-E58AB38B06B2}" destId="{D58B1036-7616-491D-B756-95F362B17022}" srcOrd="1" destOrd="0" presId="urn:microsoft.com/office/officeart/2005/8/layout/hProcess9"/>
    <dgm:cxn modelId="{3A74DCE3-1B8F-49A3-97C6-3B5D96E90A00}" type="presParOf" srcId="{53929698-7701-4718-86A5-E58AB38B06B2}" destId="{11F48BF3-30E2-4E84-86B4-C49B86A84F18}" srcOrd="2" destOrd="0" presId="urn:microsoft.com/office/officeart/2005/8/layout/hProcess9"/>
    <dgm:cxn modelId="{0AF82FD1-6A37-4F1E-8DA4-0039F1FC0EF0}" type="presParOf" srcId="{53929698-7701-4718-86A5-E58AB38B06B2}" destId="{BDA039B6-E0EC-4540-B270-1B6BAFDFA55A}" srcOrd="3" destOrd="0" presId="urn:microsoft.com/office/officeart/2005/8/layout/hProcess9"/>
    <dgm:cxn modelId="{71BA8E76-1E6E-47B7-8AE8-C979CB98DBFB}" type="presParOf" srcId="{53929698-7701-4718-86A5-E58AB38B06B2}" destId="{3D417D44-1E95-4137-A740-C4E8A625CC4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E9FC5-86BF-4556-8774-9757FB1E4253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390B6-FD10-44A8-ABD3-30D548A8F834}">
      <dsp:nvSpPr>
        <dsp:cNvPr id="0" name=""/>
        <dsp:cNvSpPr/>
      </dsp:nvSpPr>
      <dsp:spPr>
        <a:xfrm>
          <a:off x="206573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Corpus</a:t>
          </a:r>
        </a:p>
      </dsp:txBody>
      <dsp:txXfrm>
        <a:off x="285928" y="1298554"/>
        <a:ext cx="1670090" cy="1466890"/>
      </dsp:txXfrm>
    </dsp:sp>
    <dsp:sp modelId="{11F48BF3-30E2-4E84-86B4-C49B86A84F18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Universal Sentence Encoder</a:t>
          </a:r>
        </a:p>
      </dsp:txBody>
      <dsp:txXfrm>
        <a:off x="2212955" y="1298554"/>
        <a:ext cx="1670090" cy="1466890"/>
      </dsp:txXfrm>
    </dsp:sp>
    <dsp:sp modelId="{3D417D44-1E95-4137-A740-C4E8A625CC40}">
      <dsp:nvSpPr>
        <dsp:cNvPr id="0" name=""/>
        <dsp:cNvSpPr/>
      </dsp:nvSpPr>
      <dsp:spPr>
        <a:xfrm>
          <a:off x="4060626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512-Dimensional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Vector</a:t>
          </a:r>
        </a:p>
      </dsp:txBody>
      <dsp:txXfrm>
        <a:off x="4139981" y="1298554"/>
        <a:ext cx="16700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or not to be a Data Scientist?  For the next 8 minutes, we’ll dive into how we used Data Science to define “who is” and “what is” a Data Scientist.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our conclusion…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codes, communicates, and collaborates - transforming data into insights using SAM: Statistics, Analytics, and Machine Learning.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10 features in the Data Scientist job postings were categorized under those 3 Cs: Coding, Communication, Collaboration.  With a strong background in SAM.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words: Data science is the application SAM while SAM is the science of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high-level, we collected and cleaned over 8000 job postings.  Used TensorFlow's Universal Sentence Encoder to vectorized each job posting.  Then clustered, classified, and analyzed to get the features and results for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Personal Intro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name is Andy Ho, I live in Los Angeles, CA and have been a technology entrepreneur for the last decade.  Currently, I’m working on a Business Intelligence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Insurtech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using Data Science techniques. Am I a Data Scientist?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23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Alright…so one last crowd survey.  Clap four times if you agree with our common definition of a Data Scientist.  Awesome!  And clap 5 times if you disagree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67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so let’s hear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y’all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Clap once if you’re a data scientist!  Clap twice if you’re not a data scientist!  K…and if you’re not sure, clap three times!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most companies, the concept of a Data Scientist is still relatively new.  The lack of clarity of who is and what is a Data Scientist leads to negative impacts for employers – specifically on whether the individual is a fit.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individuals, a common definition can lead to informed decisions on self-development, an understanding on what kind of data position a perspective company is looking to hire, or overall more confidence that you ARE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15000"/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edbubble.com/people/james9834/works/27731159-tensorflow-logo?p=sticker" TargetMode="External"/><Relationship Id="rId9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p:transition spd="slow" advClick="0"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1690690"/>
            <a:ext cx="7886700" cy="17383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using: </a:t>
            </a:r>
          </a:p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2252F-AD7D-D841-A3B1-7CD2A5A6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74" y="3291983"/>
            <a:ext cx="1935938" cy="2576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DA39A-09CD-2744-9F09-0263C1D7F5FA}"/>
              </a:ext>
            </a:extLst>
          </p:cNvPr>
          <p:cNvSpPr txBox="1"/>
          <p:nvPr/>
        </p:nvSpPr>
        <p:spPr>
          <a:xfrm>
            <a:off x="3328140" y="3358852"/>
            <a:ext cx="4314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tatistics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p:transition spd="slow" advClick="0" advTm="15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3224" y="4893417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5855" y="515533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810" y="36160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5793224" y="576195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4045821" y="2688691"/>
            <a:ext cx="132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3393452" y="4428570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445950" y="59158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751020" y="5339844"/>
            <a:ext cx="83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</a:t>
            </a:r>
            <a:endParaRPr lang="en-US" sz="105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3EE724-CC56-43C4-BE3E-71D329CA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6" y="4418626"/>
            <a:ext cx="921218" cy="9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onnections">
            <a:extLst>
              <a:ext uri="{FF2B5EF4-FFF2-40B4-BE49-F238E27FC236}">
                <a16:creationId xmlns:a16="http://schemas.microsoft.com/office/drawing/2014/main" id="{373E38B9-D2B6-4480-9749-DC7ED147C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2441" y="3968200"/>
            <a:ext cx="1021333" cy="1021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D79071-7E1D-4B57-A3AE-41760FFF48C6}"/>
              </a:ext>
            </a:extLst>
          </p:cNvPr>
          <p:cNvSpPr txBox="1"/>
          <p:nvPr/>
        </p:nvSpPr>
        <p:spPr>
          <a:xfrm>
            <a:off x="7326163" y="4999097"/>
            <a:ext cx="65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teams</a:t>
            </a:r>
            <a:endParaRPr lang="en-US" sz="1050" dirty="0"/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5262ECCE-6337-44CA-BDA1-1B528FD895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6210" y="1846451"/>
            <a:ext cx="914400" cy="914400"/>
          </a:xfrm>
          <a:prstGeom prst="rect">
            <a:avLst/>
          </a:prstGeom>
        </p:spPr>
      </p:pic>
      <p:pic>
        <p:nvPicPr>
          <p:cNvPr id="8" name="Graphic 7" descr="Graduation cap">
            <a:extLst>
              <a:ext uri="{FF2B5EF4-FFF2-40B4-BE49-F238E27FC236}">
                <a16:creationId xmlns:a16="http://schemas.microsoft.com/office/drawing/2014/main" id="{7E2C7613-8415-4A65-B2BF-98D54C2B57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33900" y="3043617"/>
            <a:ext cx="914400" cy="914400"/>
          </a:xfrm>
          <a:prstGeom prst="rect">
            <a:avLst/>
          </a:prstGeom>
        </p:spPr>
      </p:pic>
      <p:pic>
        <p:nvPicPr>
          <p:cNvPr id="13" name="Graphic 12" descr="Web design">
            <a:extLst>
              <a:ext uri="{FF2B5EF4-FFF2-40B4-BE49-F238E27FC236}">
                <a16:creationId xmlns:a16="http://schemas.microsoft.com/office/drawing/2014/main" id="{8D5FD4D8-D96E-4D8E-8507-87D4703030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7371" y="3122742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D4D652-36A2-4FDC-B2AE-A3AD06A1B9CD}"/>
              </a:ext>
            </a:extLst>
          </p:cNvPr>
          <p:cNvSpPr txBox="1"/>
          <p:nvPr/>
        </p:nvSpPr>
        <p:spPr>
          <a:xfrm>
            <a:off x="5023376" y="3960198"/>
            <a:ext cx="119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Programming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62516-4E12-4225-B24C-04E2D67410DD}"/>
              </a:ext>
            </a:extLst>
          </p:cNvPr>
          <p:cNvSpPr txBox="1"/>
          <p:nvPr/>
        </p:nvSpPr>
        <p:spPr>
          <a:xfrm>
            <a:off x="1089910" y="3664573"/>
            <a:ext cx="179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Degree</a:t>
            </a:r>
          </a:p>
          <a:p>
            <a:pPr algn="ctr"/>
            <a:r>
              <a:rPr lang="en-US" sz="1400" dirty="0"/>
              <a:t>(bachelor &amp; masters)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p:transition spd="slow" advClick="0" advTm="15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5337" l="19666" r="74164">
                        <a14:foregroundMark x1="30507" y1="43189" x2="24164" y2="40946"/>
                        <a14:foregroundMark x1="24164" y1="40946" x2="28028" y2="49519"/>
                        <a14:foregroundMark x1="28028" y1="49519" x2="29296" y2="43029"/>
                        <a14:foregroundMark x1="19723" y1="45513" x2="20012" y2="49199"/>
                        <a14:foregroundMark x1="47001" y1="41667" x2="40600" y2="44631"/>
                        <a14:foregroundMark x1="40600" y1="44631" x2="46367" y2="50721"/>
                        <a14:foregroundMark x1="46367" y1="50721" x2="46482" y2="41987"/>
                        <a14:foregroundMark x1="46482" y1="41987" x2="45213" y2="41506"/>
                        <a14:foregroundMark x1="70646" y1="43029" x2="63610" y2="42147"/>
                        <a14:foregroundMark x1="63610" y1="42147" x2="62630" y2="51042"/>
                        <a14:foregroundMark x1="62630" y1="51042" x2="69666" y2="50160"/>
                        <a14:foregroundMark x1="69666" y1="50160" x2="67878" y2="42869"/>
                        <a14:foregroundMark x1="73587" y1="43429" x2="74279" y2="50721"/>
                        <a14:foregroundMark x1="50577" y1="69551" x2="44233" y2="72276"/>
                        <a14:foregroundMark x1="44233" y1="72276" x2="46597" y2="80769"/>
                        <a14:foregroundMark x1="46597" y1="80769" x2="53518" y2="79167"/>
                        <a14:foregroundMark x1="53518" y1="79167" x2="50461" y2="71074"/>
                        <a14:foregroundMark x1="50461" y1="71074" x2="49077" y2="70112"/>
                        <a14:foregroundMark x1="45213" y1="84776" x2="48904" y2="85337"/>
                        <a14:foregroundMark x1="59862" y1="73638" x2="65571" y2="68990"/>
                        <a14:foregroundMark x1="65571" y1="68990" x2="67762" y2="64583"/>
                        <a14:foregroundMark x1="34660" y1="75881" x2="29412" y2="70272"/>
                        <a14:foregroundMark x1="29412" y1="70272" x2="28835" y2="64343"/>
                        <a14:foregroundMark x1="52537" y1="18189" x2="45675" y2="14343"/>
                        <a14:foregroundMark x1="45675" y1="14343" x2="43195" y2="23317"/>
                        <a14:foregroundMark x1="43195" y1="23317" x2="49020" y2="26843"/>
                        <a14:foregroundMark x1="49020" y1="26843" x2="49481" y2="15946"/>
                        <a14:foregroundMark x1="48789" y1="11138" x2="46597" y2="9375"/>
                        <a14:foregroundMark x1="58593" y1="20753" x2="63899" y2="26122"/>
                        <a14:foregroundMark x1="63899" y1="26122" x2="64994" y2="30369"/>
                      </a14:backgroundRemoval>
                    </a14:imgEffect>
                  </a14:imgLayer>
                </a14:imgProps>
              </a:ext>
            </a:extLst>
          </a:blip>
          <a:srcRect l="17371" t="6445" r="23391" b="11785"/>
          <a:stretch/>
        </p:blipFill>
        <p:spPr>
          <a:xfrm>
            <a:off x="2243959" y="1595439"/>
            <a:ext cx="4656082" cy="46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p:transition spd="slow" advClick="0" advTm="15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840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Cupertino</a:t>
            </a:r>
          </a:p>
          <a:p>
            <a:r>
              <a:rPr lang="en-US" sz="2000" b="1" dirty="0"/>
              <a:t>Los Angeles</a:t>
            </a:r>
          </a:p>
          <a:p>
            <a:r>
              <a:rPr lang="en-US" sz="2000" b="1" dirty="0"/>
              <a:t>Mountain View </a:t>
            </a:r>
          </a:p>
          <a:p>
            <a:r>
              <a:rPr lang="en-US" sz="2000" b="1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251233" y="1972063"/>
            <a:ext cx="1131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Bellevue</a:t>
            </a:r>
          </a:p>
          <a:p>
            <a:r>
              <a:rPr lang="en-US" sz="2000" b="1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113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Austin</a:t>
            </a:r>
          </a:p>
          <a:p>
            <a:r>
              <a:rPr lang="en-US" sz="2000" b="1" dirty="0"/>
              <a:t>Dallas</a:t>
            </a:r>
          </a:p>
          <a:p>
            <a:r>
              <a:rPr lang="en-US" sz="2000" b="1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5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0" y="2964394"/>
            <a:ext cx="1035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41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38821" y="4129985"/>
            <a:ext cx="186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p:transition spd="slow" advClick="0" advTm="15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6B27BEF-3FBB-4F6D-A56B-24221268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2" y="695436"/>
            <a:ext cx="7374636" cy="54671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B0C723-97D3-4871-844B-E1D3202E3B54}"/>
              </a:ext>
            </a:extLst>
          </p:cNvPr>
          <p:cNvSpPr/>
          <p:nvPr/>
        </p:nvSpPr>
        <p:spPr>
          <a:xfrm>
            <a:off x="2091559" y="945931"/>
            <a:ext cx="1303282" cy="5216632"/>
          </a:xfrm>
          <a:prstGeom prst="rect">
            <a:avLst/>
          </a:prstGeom>
          <a:noFill/>
          <a:ln w="1809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path" presetSubtype="0" accel="50000" decel="5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5.55112E-17 2.96296E-6 L -0.06493 2.96296E-6 C -0.09427 2.96296E-6 -0.12986 -0.00348 -0.12986 -0.00602 L -0.12986 -0.01181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50" presetClass="path" presetSubtype="0" accel="50000" decel="50000" fill="hold" grpId="1" nodeType="after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5.55112E-17 2.96296E-6 L 0.26267 2.96296E-6 C 0.38021 2.96296E-6 0.52535 -0.00209 0.52535 -0.00348 L 0.52535 -0.00672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7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p:transition spd="slow" advClick="0" advTm="1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Sentence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F4E21FD-23E1-4415-A890-D06C07FFC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17" t="38155" r="12345" b="38259"/>
          <a:stretch/>
        </p:blipFill>
        <p:spPr>
          <a:xfrm>
            <a:off x="1684940" y="1392757"/>
            <a:ext cx="5801710" cy="119817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708BE3-557F-4EAE-8F7D-37E6015D8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531254"/>
              </p:ext>
            </p:extLst>
          </p:nvPr>
        </p:nvGraphicFramePr>
        <p:xfrm>
          <a:off x="1537795" y="26076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p:transition spd="slow" advClick="0" advTm="15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PCA used to reduce </a:t>
            </a:r>
            <a:br>
              <a:rPr lang="en-US" dirty="0"/>
            </a:br>
            <a:r>
              <a:rPr lang="en-US" dirty="0"/>
              <a:t>high-dimensionality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p:transition spd="slow" advClick="0" advTm="15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Unsupervised Clustering</a:t>
            </a:r>
            <a:br>
              <a:rPr lang="en-US" dirty="0"/>
            </a:br>
            <a:r>
              <a:rPr lang="en-US" dirty="0"/>
              <a:t>K-Means was inaccurate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124684" y="1436689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2857499" y="2057400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Supervised Clustering</a:t>
            </a:r>
            <a:br>
              <a:rPr lang="en-US" dirty="0"/>
            </a:br>
            <a:r>
              <a:rPr lang="en-US" dirty="0"/>
              <a:t>Bad Results – 50% Accurate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p:transition spd="slow" advClick="0" advTm="15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Supervised Clustering: </a:t>
            </a:r>
            <a:br>
              <a:rPr lang="en-US" dirty="0"/>
            </a:br>
            <a:r>
              <a:rPr lang="en-US" dirty="0"/>
              <a:t>Where is Data Engineer?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09569" y="1396708"/>
            <a:ext cx="6881904" cy="4438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57600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991100" y="187957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381250" y="49836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934074" y="3308641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p:transition spd="slow" advClick="0" advTm="15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Neural Network Classification</a:t>
            </a:r>
            <a:br>
              <a:rPr lang="en-US" dirty="0"/>
            </a:br>
            <a:r>
              <a:rPr lang="en-US" dirty="0"/>
              <a:t>92.5% Accurate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696097B-247D-4C8E-B35A-3CA65AB02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6452" y="4273756"/>
            <a:ext cx="2157548" cy="143836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723C3-1FEA-7845-B804-4BDDD7BB78CB}"/>
              </a:ext>
            </a:extLst>
          </p:cNvPr>
          <p:cNvSpPr txBox="1"/>
          <p:nvPr/>
        </p:nvSpPr>
        <p:spPr>
          <a:xfrm>
            <a:off x="7280396" y="40133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- </a:t>
            </a:r>
            <a:r>
              <a:rPr lang="en-US" dirty="0" err="1"/>
              <a:t>KMeans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p:transition spd="slow" advClick="0" advTm="15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NN Supervised Classification</a:t>
            </a:r>
            <a:br>
              <a:rPr lang="en-US" dirty="0"/>
            </a:br>
            <a:r>
              <a:rPr lang="en-US" dirty="0"/>
              <a:t>85% Accurate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486741"/>
            <a:ext cx="6372838" cy="44711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486741"/>
            <a:ext cx="6266406" cy="4542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3724275" y="518750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21330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B37C1-3DE0-4821-9DFD-4C7BBE634BA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6599566" y="4474382"/>
            <a:ext cx="2331720" cy="1554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p:transition spd="slow" advClick="0" advTm="15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AD5C7-7F8B-A749-9EDC-4BD71747CB98}"/>
              </a:ext>
            </a:extLst>
          </p:cNvPr>
          <p:cNvSpPr txBox="1"/>
          <p:nvPr/>
        </p:nvSpPr>
        <p:spPr>
          <a:xfrm>
            <a:off x="1103087" y="2228671"/>
            <a:ext cx="1436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Jodi to add image of the 3 job titles cluster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186C1-8764-E049-8801-4B8C9125619D}"/>
              </a:ext>
            </a:extLst>
          </p:cNvPr>
          <p:cNvSpPr txBox="1"/>
          <p:nvPr/>
        </p:nvSpPr>
        <p:spPr>
          <a:xfrm>
            <a:off x="4296229" y="2228671"/>
            <a:ext cx="261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to add 3 bullet points of </a:t>
            </a:r>
            <a:r>
              <a:rPr lang="en-US" dirty="0" err="1"/>
              <a:t>takeway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p:transition spd="slow" advClick="0" advTm="15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46599"/>
      </p:ext>
    </p:extLst>
  </p:cSld>
  <p:clrMapOvr>
    <a:masterClrMapping/>
  </p:clrMapOvr>
  <p:transition spd="slow" advClick="0" advTm="15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466204" y="5312639"/>
            <a:ext cx="1085850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69574" y="4717143"/>
            <a:ext cx="1085850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66204" y="4581931"/>
            <a:ext cx="1085850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24450" y="1755020"/>
            <a:ext cx="1085850" cy="6109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50020" y="4947285"/>
            <a:ext cx="1602034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50020" y="2216456"/>
            <a:ext cx="1296349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24091" y="3248484"/>
            <a:ext cx="1466133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94116" y="2163725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2EBFD73-19E4-4D4F-BEFA-8068D29D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am I a Data Scientist?</a:t>
            </a:r>
          </a:p>
        </p:txBody>
      </p: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894156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1928833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388542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011BEE-4BB9-F348-B944-A36D75C76E56}"/>
              </a:ext>
            </a:extLst>
          </p:cNvPr>
          <p:cNvSpPr/>
          <p:nvPr/>
        </p:nvSpPr>
        <p:spPr>
          <a:xfrm>
            <a:off x="1550608" y="38990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 statistics, analytics and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p:transition spd="slow" advClick="0" advTm="15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 – </a:t>
            </a:r>
            <a:r>
              <a:rPr lang="en-US" sz="2000" b="1" i="1" dirty="0"/>
              <a:t>S</a:t>
            </a:r>
            <a:r>
              <a:rPr lang="en-US" sz="2000" i="1" dirty="0"/>
              <a:t>tatistics, </a:t>
            </a:r>
            <a:r>
              <a:rPr lang="en-US" sz="2000" b="1" i="1" dirty="0"/>
              <a:t>A</a:t>
            </a:r>
            <a:r>
              <a:rPr lang="en-US" sz="2000" i="1" dirty="0"/>
              <a:t>nalytics, </a:t>
            </a:r>
            <a:r>
              <a:rPr lang="en-US" sz="2000" b="1" i="1" dirty="0"/>
              <a:t>M</a:t>
            </a:r>
            <a:r>
              <a:rPr lang="en-US" sz="2000" i="1" dirty="0"/>
              <a:t>achine Learning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p:transition spd="slow" advClick="0" advTm="15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 – </a:t>
            </a:r>
            <a:r>
              <a:rPr lang="en-US" sz="2000" b="1" i="1" dirty="0"/>
              <a:t>S</a:t>
            </a:r>
            <a:r>
              <a:rPr lang="en-US" sz="2000" i="1" dirty="0"/>
              <a:t>tatistics, </a:t>
            </a:r>
            <a:r>
              <a:rPr lang="en-US" sz="2000" b="1" i="1" dirty="0"/>
              <a:t>A</a:t>
            </a:r>
            <a:r>
              <a:rPr lang="en-US" sz="2000" i="1" dirty="0"/>
              <a:t>nalytics, </a:t>
            </a:r>
            <a:r>
              <a:rPr lang="en-US" sz="2000" b="1" i="1" dirty="0"/>
              <a:t>M</a:t>
            </a:r>
            <a:r>
              <a:rPr lang="en-US" sz="2000" i="1" dirty="0"/>
              <a:t>achine Learning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69682"/>
      </p:ext>
    </p:extLst>
  </p:cSld>
  <p:clrMapOvr>
    <a:masterClrMapping/>
  </p:clrMapOvr>
  <p:transition spd="slow" advClick="0" advTm="15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2"/>
            <a:ext cx="6492361" cy="387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p:transition spd="slow" advClick="0" advTm="15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p:transition spd="slow" advClick="0" advTm="15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market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team appropriately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38B17EA8-AFB8-4008-91FB-BC06098D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0551" y="2566632"/>
            <a:ext cx="1434662" cy="14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p:transition spd="slow" advClick="0" advTm="15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Map Career and Education Goals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Graphic 4" descr="Employee badge">
            <a:extLst>
              <a:ext uri="{FF2B5EF4-FFF2-40B4-BE49-F238E27FC236}">
                <a16:creationId xmlns:a16="http://schemas.microsoft.com/office/drawing/2014/main" id="{C63B2B41-F519-43B0-A73E-F508F354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277" y="2442371"/>
            <a:ext cx="1518745" cy="15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p:transition spd="slow" advClick="0" advTm="15000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1715</Words>
  <Application>Microsoft Macintosh PowerPoint</Application>
  <PresentationFormat>On-screen Show (4:3)</PresentationFormat>
  <Paragraphs>333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Universal Sentence Encoder</vt:lpstr>
      <vt:lpstr>PCA used to reduce  high-dimensionality</vt:lpstr>
      <vt:lpstr>Unsupervised Clustering K-Means was inaccurate</vt:lpstr>
      <vt:lpstr>Supervised Clustering Bad Results – 50% Accurate</vt:lpstr>
      <vt:lpstr>Supervised Clustering:  Where is Data Engineer? </vt:lpstr>
      <vt:lpstr>Neural Network Classification 92.5% Accurate</vt:lpstr>
      <vt:lpstr>NN Supervised Classification 85% Accurate</vt:lpstr>
      <vt:lpstr>Clustering Summary</vt:lpstr>
      <vt:lpstr>Most Common Words</vt:lpstr>
      <vt:lpstr>Most Common Words</vt:lpstr>
      <vt:lpstr>So am I a Data Scientist?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Ho, Andy</cp:lastModifiedBy>
  <cp:revision>91</cp:revision>
  <cp:lastPrinted>2019-10-24T03:28:30Z</cp:lastPrinted>
  <dcterms:created xsi:type="dcterms:W3CDTF">2019-10-24T00:24:41Z</dcterms:created>
  <dcterms:modified xsi:type="dcterms:W3CDTF">2019-10-29T04:01:26Z</dcterms:modified>
</cp:coreProperties>
</file>